
<file path=[Content_Types].xml><?xml version="1.0" encoding="utf-8"?>
<Types xmlns="http://schemas.openxmlformats.org/package/2006/content-types">
  <Default Extension="emf" ContentType="image/x-emf"/>
  <Default Extension="gif&amp;ehk=WkZ8Fi2nrbB0PNIoF6nfRw&amp;r=0&amp;pid=OfficeInsert" ContentType="image/gif"/>
  <Default Extension="jpeg" ContentType="image/jpeg"/>
  <Default Extension="jpg" ContentType="image/jpeg"/>
  <Default Extension="png" ContentType="image/png"/>
  <Default Extension="png&amp;ehk=9Dal74WuoJMIu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9" r:id="rId4"/>
    <p:sldMasterId id="2147484502" r:id="rId5"/>
  </p:sldMasterIdLst>
  <p:notesMasterIdLst>
    <p:notesMasterId r:id="rId27"/>
  </p:notesMasterIdLst>
  <p:handoutMasterIdLst>
    <p:handoutMasterId r:id="rId28"/>
  </p:handoutMasterIdLst>
  <p:sldIdLst>
    <p:sldId id="1532" r:id="rId6"/>
    <p:sldId id="1513" r:id="rId7"/>
    <p:sldId id="4220" r:id="rId8"/>
    <p:sldId id="1609" r:id="rId9"/>
    <p:sldId id="4221" r:id="rId10"/>
    <p:sldId id="4223" r:id="rId11"/>
    <p:sldId id="1893" r:id="rId12"/>
    <p:sldId id="4225" r:id="rId13"/>
    <p:sldId id="4226" r:id="rId14"/>
    <p:sldId id="4224" r:id="rId15"/>
    <p:sldId id="4230" r:id="rId16"/>
    <p:sldId id="4233" r:id="rId17"/>
    <p:sldId id="1597" r:id="rId18"/>
    <p:sldId id="1598" r:id="rId19"/>
    <p:sldId id="4227" r:id="rId20"/>
    <p:sldId id="4231" r:id="rId21"/>
    <p:sldId id="4229" r:id="rId22"/>
    <p:sldId id="4232" r:id="rId23"/>
    <p:sldId id="4228" r:id="rId24"/>
    <p:sldId id="1882" r:id="rId25"/>
    <p:sldId id="1981" r:id="rId26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532"/>
            <p14:sldId id="1513"/>
            <p14:sldId id="4220"/>
            <p14:sldId id="1609"/>
          </p14:sldIdLst>
        </p14:section>
        <p14:section name="Presentation" id="{BAD0CB20-0A4C-4DCF-BF79-9CCFDCA00A26}">
          <p14:sldIdLst>
            <p14:sldId id="4221"/>
            <p14:sldId id="4223"/>
            <p14:sldId id="1893"/>
            <p14:sldId id="4225"/>
            <p14:sldId id="4226"/>
            <p14:sldId id="4224"/>
            <p14:sldId id="4230"/>
            <p14:sldId id="4233"/>
            <p14:sldId id="1597"/>
            <p14:sldId id="1598"/>
            <p14:sldId id="4227"/>
            <p14:sldId id="4231"/>
            <p14:sldId id="4229"/>
            <p14:sldId id="4232"/>
            <p14:sldId id="4228"/>
          </p14:sldIdLst>
        </p14:section>
        <p14:section name="Wrap-up" id="{5C4A214F-E70A-411E-A7B8-50597C82DFA4}">
          <p14:sldIdLst>
            <p14:sldId id="1882"/>
            <p14:sldId id="19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B9"/>
    <a:srgbClr val="D83B01"/>
    <a:srgbClr val="17468F"/>
    <a:srgbClr val="FFFFFF"/>
    <a:srgbClr val="005EA9"/>
    <a:srgbClr val="FFFFCC"/>
    <a:srgbClr val="0078D4"/>
    <a:srgbClr val="696969"/>
    <a:srgbClr val="0072C6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9BA68-6534-4010-B710-A19BC605A944}" v="22" dt="2019-05-06T16:57:49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9212" autoAdjust="0"/>
  </p:normalViewPr>
  <p:slideViewPr>
    <p:cSldViewPr>
      <p:cViewPr varScale="1">
        <p:scale>
          <a:sx n="79" d="100"/>
          <a:sy n="79" d="100"/>
        </p:scale>
        <p:origin x="906" y="51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220" d="100"/>
          <a:sy n="220" d="100"/>
        </p:scale>
        <p:origin x="882" y="-78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Turner" userId="fecaae60-59ba-4b5d-b479-be9daa1d6e6d" providerId="ADAL" clId="{9697C95D-CD0D-4CB3-B991-E83B37BC28CF}"/>
    <pc:docChg chg="undo custSel modSld">
      <pc:chgData name="Julie Turner" userId="fecaae60-59ba-4b5d-b479-be9daa1d6e6d" providerId="ADAL" clId="{9697C95D-CD0D-4CB3-B991-E83B37BC28CF}" dt="2019-05-06T16:57:49.522" v="231"/>
      <pc:docMkLst>
        <pc:docMk/>
      </pc:docMkLst>
      <pc:sldChg chg="modSp">
        <pc:chgData name="Julie Turner" userId="fecaae60-59ba-4b5d-b479-be9daa1d6e6d" providerId="ADAL" clId="{9697C95D-CD0D-4CB3-B991-E83B37BC28CF}" dt="2019-05-06T16:53:55.318" v="167" actId="33524"/>
        <pc:sldMkLst>
          <pc:docMk/>
          <pc:sldMk cId="1500991954" sldId="1513"/>
        </pc:sldMkLst>
        <pc:spChg chg="mod">
          <ac:chgData name="Julie Turner" userId="fecaae60-59ba-4b5d-b479-be9daa1d6e6d" providerId="ADAL" clId="{9697C95D-CD0D-4CB3-B991-E83B37BC28CF}" dt="2019-05-06T16:53:55.318" v="167" actId="33524"/>
          <ac:spMkLst>
            <pc:docMk/>
            <pc:sldMk cId="1500991954" sldId="1513"/>
            <ac:spMk id="3" creationId="{5819BD77-F99F-4A31-B9D6-83D531B51FE4}"/>
          </ac:spMkLst>
        </pc:spChg>
        <pc:spChg chg="mod">
          <ac:chgData name="Julie Turner" userId="fecaae60-59ba-4b5d-b479-be9daa1d6e6d" providerId="ADAL" clId="{9697C95D-CD0D-4CB3-B991-E83B37BC28CF}" dt="2019-05-06T16:53:48.499" v="166" actId="20577"/>
          <ac:spMkLst>
            <pc:docMk/>
            <pc:sldMk cId="1500991954" sldId="1513"/>
            <ac:spMk id="5" creationId="{D371F0AB-E67F-48A6-8F04-E194025A6B8A}"/>
          </ac:spMkLst>
        </pc:spChg>
      </pc:sldChg>
      <pc:sldChg chg="modSp">
        <pc:chgData name="Julie Turner" userId="fecaae60-59ba-4b5d-b479-be9daa1d6e6d" providerId="ADAL" clId="{9697C95D-CD0D-4CB3-B991-E83B37BC28CF}" dt="2019-05-06T16:57:49.522" v="231"/>
        <pc:sldMkLst>
          <pc:docMk/>
          <pc:sldMk cId="1938745408" sldId="4220"/>
        </pc:sldMkLst>
        <pc:spChg chg="mod">
          <ac:chgData name="Julie Turner" userId="fecaae60-59ba-4b5d-b479-be9daa1d6e6d" providerId="ADAL" clId="{9697C95D-CD0D-4CB3-B991-E83B37BC28CF}" dt="2019-05-06T16:57:49.522" v="231"/>
          <ac:spMkLst>
            <pc:docMk/>
            <pc:sldMk cId="1938745408" sldId="4220"/>
            <ac:spMk id="3" creationId="{90CF97E1-3FDE-4EC1-A279-1A794C8F5F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5/22/2019 3:51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feat=async-functions" TargetMode="External"/><Relationship Id="rId7" Type="http://schemas.openxmlformats.org/officeDocument/2006/relationships/hyperlink" Target="http://plnkr.co/edit/R1T2ZzBJGFZVmwx8o581?p=preview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nkr.co/edit/Pttw0b93z5Va59okJrGy?p=preview" TargetMode="External"/><Relationship Id="rId5" Type="http://schemas.openxmlformats.org/officeDocument/2006/relationships/hyperlink" Target="https://caniuse.com/#feat=es6-generators" TargetMode="External"/><Relationship Id="rId4" Type="http://schemas.openxmlformats.org/officeDocument/2006/relationships/hyperlink" Target="https://www.typescriptlang.org/docs/handbook/release-notes/typescript-1-7.htm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1.escapistmagazine.com/articles/view/features/galleryoftheday/10614-Crazy-Bacon-Creations.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9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MR/JT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670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JT/MR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4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Invoke, don’t reference, random()</a:t>
            </a:r>
          </a:p>
          <a:p>
            <a:pPr marL="228600" indent="-228600">
              <a:buAutoNum type="arabicPeriod"/>
            </a:pPr>
            <a:r>
              <a:rPr lang="en-US" dirty="0"/>
              <a:t>Date() returns a string, you need new Date()</a:t>
            </a:r>
          </a:p>
          <a:p>
            <a:pPr marL="228600" indent="-228600">
              <a:buAutoNum type="arabicPeriod"/>
            </a:pPr>
            <a:r>
              <a:rPr lang="en-US" baseline="0" dirty="0"/>
              <a:t>Correct capitalization in </a:t>
            </a:r>
            <a:r>
              <a:rPr lang="en-US" baseline="0" dirty="0" err="1"/>
              <a:t>getElementById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Pass reference to </a:t>
            </a:r>
            <a:r>
              <a:rPr lang="en-US" baseline="0" dirty="0" err="1"/>
              <a:t>loadMe</a:t>
            </a:r>
            <a:r>
              <a:rPr lang="en-US" baseline="0" dirty="0"/>
              <a:t>, don’t invoke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4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08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JT</a:t>
            </a:r>
          </a:p>
          <a:p>
            <a:r>
              <a:rPr lang="en-US" dirty="0">
                <a:hlinkClick r:id="rId3"/>
              </a:rPr>
              <a:t>https://caniuse.com/#feat=async-functions</a:t>
            </a:r>
            <a:endParaRPr lang="en-US" dirty="0"/>
          </a:p>
          <a:p>
            <a:r>
              <a:rPr lang="en-US" dirty="0">
                <a:hlinkClick r:id="rId4"/>
              </a:rPr>
              <a:t>https://www.typescriptlang.org/docs/handbook/release-notes/typescript-1-7.html</a:t>
            </a:r>
            <a:endParaRPr lang="en-US" dirty="0"/>
          </a:p>
          <a:p>
            <a:r>
              <a:rPr lang="en-US" dirty="0">
                <a:hlinkClick r:id="rId5"/>
              </a:rPr>
              <a:t>https://caniuse.com/#feat=es6-generators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http://plnkr.co/edit/Pttw0b93z5Va59okJrGy?p=preview</a:t>
            </a:r>
            <a:endParaRPr lang="en-US" dirty="0"/>
          </a:p>
          <a:p>
            <a:r>
              <a:rPr lang="en-US" dirty="0">
                <a:hlinkClick r:id="rId7"/>
              </a:rPr>
              <a:t>http://plnkr.co/edit/R1T2ZzBJGFZVmwx8o581?p=preview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6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JT/MR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54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975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3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5/22/2019 2:25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  <a:p>
            <a:r>
              <a:rPr lang="en-US" dirty="0"/>
              <a:t>Image: </a:t>
            </a:r>
            <a:r>
              <a:rPr lang="en-US" dirty="0">
                <a:hlinkClick r:id="rId3"/>
              </a:rPr>
              <a:t>https://v1.escapistmagazine.com/articles/view/features/galleryoftheday/10614-Crazy-Bacon-Creations.8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831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MR/JT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5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66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5/22/2019 2:25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4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94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BDF874-6569-4510-99DB-E8A5D2267C0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4D76B-8B3C-4AFD-AEB8-D62383F5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29B8AD1-B833-4100-8F61-0683815C20F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49477-ACB6-401A-932E-309F7C2B02A6}"/>
              </a:ext>
            </a:extLst>
          </p:cNvPr>
          <p:cNvSpPr/>
          <p:nvPr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048C3-E68D-46E8-B0AB-27E7DB80D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56630"/>
            <a:ext cx="11582400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67858E-0CB4-48F3-9955-C56A7813A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1779489"/>
            <a:ext cx="11582400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7AE16-70EA-45FD-B4DD-9DCE9DFEF975}"/>
              </a:ext>
            </a:extLst>
          </p:cNvPr>
          <p:cNvSpPr txBox="1"/>
          <p:nvPr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60E33-9A95-4F8C-BF6B-5BEB1A59546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B2648A-F1FD-4E32-BE41-B018F29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C5B5E50-754E-4F7E-8C52-83F907C307F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1E0A-0C9F-47A7-A39D-DFC8E5B18FB3}"/>
              </a:ext>
            </a:extLst>
          </p:cNvPr>
          <p:cNvSpPr/>
          <p:nvPr userDrawn="1"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BEFBB-6763-4393-A525-64A429DFCBC6}"/>
              </a:ext>
            </a:extLst>
          </p:cNvPr>
          <p:cNvSpPr txBox="1"/>
          <p:nvPr userDrawn="1"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40898592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B50E8B-9DF0-4F91-A8DA-9B4F10FB7AE1}"/>
              </a:ext>
            </a:extLst>
          </p:cNvPr>
          <p:cNvSpPr/>
          <p:nvPr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9DB8C-F25E-4C99-86FC-E6DFE39A0847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59792-89ED-410B-9202-934A75B9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E9EA257-C2CE-4002-914B-9F3A2B87EA6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EA8A69A-4FF6-4FF8-B9B9-98F19EB1B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800599"/>
            <a:ext cx="11576763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5A5E1E-F7BB-4345-A93D-BCC08C652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5859113"/>
            <a:ext cx="11576763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E34BD-F6AD-4351-925C-4C27A58D78C6}"/>
              </a:ext>
            </a:extLst>
          </p:cNvPr>
          <p:cNvSpPr txBox="1"/>
          <p:nvPr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46F89-D3A3-4B94-9103-B38881DA865E}"/>
              </a:ext>
            </a:extLst>
          </p:cNvPr>
          <p:cNvSpPr/>
          <p:nvPr userDrawn="1"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D3CCD-65A9-411D-B72C-1FB8BE2125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BCBE2-7EBB-49C9-A913-8422384B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897B50-88BF-45E3-B88A-F16636D006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34938F-D5FA-4867-8FE5-866FBCBA9830}"/>
              </a:ext>
            </a:extLst>
          </p:cNvPr>
          <p:cNvSpPr txBox="1"/>
          <p:nvPr userDrawn="1"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23490677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AA9-6C9B-48B1-AFDC-8EE4BCF2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C6134-102A-4FE7-B8DC-46590C4CC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179657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70572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5B6DF4-B27B-46B5-BDF9-AEAB178F2C76}"/>
              </a:ext>
            </a:extLst>
          </p:cNvPr>
          <p:cNvSpPr/>
          <p:nvPr userDrawn="1"/>
        </p:nvSpPr>
        <p:spPr bwMode="auto">
          <a:xfrm>
            <a:off x="7440639" y="1"/>
            <a:ext cx="4751363" cy="6858000"/>
          </a:xfrm>
          <a:prstGeom prst="rect">
            <a:avLst/>
          </a:prstGeom>
          <a:solidFill>
            <a:srgbClr val="F1EF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021" tIns="268813" rIns="448021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9">
              <a:lnSpc>
                <a:spcPct val="150000"/>
              </a:lnSpc>
              <a:defRPr/>
            </a:pPr>
            <a:endParaRPr lang="en-US" sz="1567" kern="0" cap="all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85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63B67E-1979-4271-9976-77271F60BB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7440639" y="1863"/>
            <a:ext cx="4751363" cy="6856138"/>
          </a:xfrm>
          <a:solidFill>
            <a:schemeClr val="accent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714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4380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FD342F-2609-4485-BE6C-AB3D7CBE1239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97323"/>
            <a:ext cx="11277600" cy="1649682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0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1385714"/>
            <a:ext cx="10058400" cy="3323474"/>
          </a:xfrm>
        </p:spPr>
        <p:txBody>
          <a:bodyPr wrap="square" anchor="b" anchorCtr="0">
            <a:spAutoFit/>
          </a:bodyPr>
          <a:lstStyle>
            <a:lvl1pPr marL="282502" indent="-282502">
              <a:tabLst>
                <a:tab pos="282502" algn="l"/>
              </a:tabLst>
              <a:defRPr sz="59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46651" y="4805346"/>
            <a:ext cx="5378549" cy="88588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8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CF74BEB-D177-45B2-98B9-E2424E8025FB}"/>
              </a:ext>
            </a:extLst>
          </p:cNvPr>
          <p:cNvSpPr txBox="1"/>
          <p:nvPr userDrawn="1"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182101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203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36163554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Photos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6EB7423-EF30-4471-B988-FE53D067CC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4A072DE-AD55-472B-B578-9F23C37AA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0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554BB6D-4DA6-4AA1-B51E-72B402E4F8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2801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9ACA71F-FCAE-4333-B6E2-FE765F3507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1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95F65FB-B623-41E0-95BE-EC9E0F8F59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4599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A232FE3-5A6D-45EC-92C4-DF161C3991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4599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86383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4840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73939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419602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82004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38701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803463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196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820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A29D-EC2B-4B0C-9CCE-388FA3009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48276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three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25202798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35441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30480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200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7833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34097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6606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9264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3544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C774-D679-43DE-BBE7-8770022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643" y="448276"/>
            <a:ext cx="11354714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391286768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27401294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42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8643" y="1189177"/>
            <a:ext cx="11354714" cy="209288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290512" indent="0">
              <a:buClr>
                <a:schemeClr val="tx1"/>
              </a:buClr>
              <a:buSzPct val="90000"/>
              <a:buFont typeface="Arial" pitchFamily="34" charset="0"/>
              <a:buNone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71500" indent="0"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62013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90613" indent="0">
              <a:buClr>
                <a:schemeClr val="tx1"/>
              </a:buClr>
              <a:buSzPct val="90000"/>
              <a:buFont typeface="Arial" pitchFamily="34" charset="0"/>
              <a:buNone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DA Slide - Do Not Alter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9524-7E03-49F3-B3F0-0B5EFC23B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D61AB-7FDB-4188-878F-A38A5C088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2C919-265D-4079-8E2A-EFE703B153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07826-6852-4BE3-990E-01041A8BE8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2E73A8-E37F-4465-B77A-63683283F6F1}"/>
              </a:ext>
            </a:extLst>
          </p:cNvPr>
          <p:cNvSpPr txBox="1">
            <a:spLocks/>
          </p:cNvSpPr>
          <p:nvPr userDrawn="1"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95BDF-3890-4710-B440-1A01899FF4BB}"/>
              </a:ext>
            </a:extLst>
          </p:cNvPr>
          <p:cNvSpPr txBox="1"/>
          <p:nvPr userDrawn="1"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99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3AC48-1A8B-4697-8FF1-944623C03E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3213" y="2014129"/>
            <a:ext cx="8945573" cy="28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38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11277601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49DE9-6C27-440A-98B7-DAF58199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1511183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952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511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83379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2196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1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10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7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285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78850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8761704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1647817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11277602" cy="5410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70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33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5901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189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10219293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026-6635-4AEF-B460-FD137DD4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151118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5E736-A583-4CCC-A48A-4308D79CB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1142999"/>
            <a:ext cx="5486400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39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547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940524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275325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705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2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1" y="1142999"/>
            <a:ext cx="11277602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lvl="0" indent="-342900"/>
            <a:r>
              <a:rPr lang="en-US"/>
              <a:t>Click to edit Master text styles</a:t>
            </a:r>
          </a:p>
          <a:p>
            <a:pPr marL="342900" lvl="1" indent="-342900"/>
            <a:r>
              <a:rPr lang="en-US"/>
              <a:t>Second level</a:t>
            </a:r>
          </a:p>
          <a:p>
            <a:pPr marL="342900" lvl="2" indent="-342900"/>
            <a:r>
              <a:rPr lang="en-US"/>
              <a:t>Third level</a:t>
            </a:r>
          </a:p>
          <a:p>
            <a:pPr marL="342900" lvl="3" indent="-342900"/>
            <a:r>
              <a:rPr lang="en-US"/>
              <a:t>Fourth level</a:t>
            </a:r>
          </a:p>
          <a:p>
            <a:pPr marL="342900" lvl="4" indent="-342900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5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6" r:id="rId6"/>
    <p:sldLayoutId id="2147484487" r:id="rId7"/>
    <p:sldLayoutId id="2147484534" r:id="rId8"/>
    <p:sldLayoutId id="2147484539" r:id="rId9"/>
    <p:sldLayoutId id="2147484489" r:id="rId10"/>
    <p:sldLayoutId id="2147484490" r:id="rId11"/>
    <p:sldLayoutId id="2147484491" r:id="rId12"/>
    <p:sldLayoutId id="2147484533" r:id="rId13"/>
    <p:sldLayoutId id="2147484492" r:id="rId14"/>
    <p:sldLayoutId id="2147484536" r:id="rId15"/>
    <p:sldLayoutId id="2147484494" r:id="rId16"/>
    <p:sldLayoutId id="2147484496" r:id="rId17"/>
    <p:sldLayoutId id="2147484497" r:id="rId18"/>
    <p:sldLayoutId id="2147484501" r:id="rId19"/>
    <p:sldLayoutId id="2147484529" r:id="rId20"/>
    <p:sldLayoutId id="2147484538" r:id="rId21"/>
    <p:sldLayoutId id="2147484531" r:id="rId22"/>
    <p:sldLayoutId id="2147484532" r:id="rId23"/>
    <p:sldLayoutId id="2147484537" r:id="rId24"/>
    <p:sldLayoutId id="2147484498" r:id="rId25"/>
    <p:sldLayoutId id="2147484499" r:id="rId26"/>
    <p:sldLayoutId id="2147484500" r:id="rId27"/>
    <p:sldLayoutId id="2147484540" r:id="rId28"/>
    <p:sldLayoutId id="2147484541" r:id="rId29"/>
    <p:sldLayoutId id="2147484554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02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600" kern="1200" spc="0" baseline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2286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572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858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 dirty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 userDrawn="1">
          <p15:clr>
            <a:srgbClr val="5ACBF0"/>
          </p15:clr>
        </p15:guide>
        <p15:guide id="2" pos="96" userDrawn="1">
          <p15:clr>
            <a:srgbClr val="5ACBF0"/>
          </p15:clr>
        </p15:guide>
        <p15:guide id="3" pos="672" userDrawn="1">
          <p15:clr>
            <a:srgbClr val="5ACBF0"/>
          </p15:clr>
        </p15:guide>
        <p15:guide id="4" pos="1248" userDrawn="1">
          <p15:clr>
            <a:srgbClr val="5ACBF0"/>
          </p15:clr>
        </p15:guide>
        <p15:guide id="5" pos="1824" userDrawn="1">
          <p15:clr>
            <a:srgbClr val="5ACBF0"/>
          </p15:clr>
        </p15:guide>
        <p15:guide id="6" pos="2400" userDrawn="1">
          <p15:clr>
            <a:srgbClr val="5ACBF0"/>
          </p15:clr>
        </p15:guide>
        <p15:guide id="7" pos="2976" userDrawn="1">
          <p15:clr>
            <a:srgbClr val="5ACBF0"/>
          </p15:clr>
        </p15:guide>
        <p15:guide id="8" pos="3552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704" userDrawn="1">
          <p15:clr>
            <a:srgbClr val="5ACBF0"/>
          </p15:clr>
        </p15:guide>
        <p15:guide id="11" pos="5280" userDrawn="1">
          <p15:clr>
            <a:srgbClr val="5ACBF0"/>
          </p15:clr>
        </p15:guide>
        <p15:guide id="12" pos="5856" userDrawn="1">
          <p15:clr>
            <a:srgbClr val="5ACBF0"/>
          </p15:clr>
        </p15:guide>
        <p15:guide id="13" pos="6432" userDrawn="1">
          <p15:clr>
            <a:srgbClr val="5ACBF0"/>
          </p15:clr>
        </p15:guide>
        <p15:guide id="14" pos="7008" userDrawn="1">
          <p15:clr>
            <a:srgbClr val="5ACBF0"/>
          </p15:clr>
        </p15:guide>
        <p15:guide id="15" pos="7584" userDrawn="1">
          <p15:clr>
            <a:srgbClr val="5ACBF0"/>
          </p15:clr>
        </p15:guide>
        <p15:guide id="16" pos="192" userDrawn="1">
          <p15:clr>
            <a:srgbClr val="C35EA4"/>
          </p15:clr>
        </p15:guide>
        <p15:guide id="17" pos="7488" userDrawn="1">
          <p15:clr>
            <a:srgbClr val="C35EA4"/>
          </p15:clr>
        </p15:guide>
        <p15:guide id="18" orient="horz" pos="720" userDrawn="1">
          <p15:clr>
            <a:srgbClr val="5ACBF0"/>
          </p15:clr>
        </p15:guide>
        <p15:guide id="19" orient="horz" pos="1296" userDrawn="1">
          <p15:clr>
            <a:srgbClr val="5ACBF0"/>
          </p15:clr>
        </p15:guide>
        <p15:guide id="20" orient="horz" pos="1872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24" userDrawn="1">
          <p15:clr>
            <a:srgbClr val="5ACBF0"/>
          </p15:clr>
        </p15:guide>
        <p15:guide id="23" orient="horz" pos="3600" userDrawn="1">
          <p15:clr>
            <a:srgbClr val="5ACBF0"/>
          </p15:clr>
        </p15:guide>
        <p15:guide id="24" orient="horz" pos="4176" userDrawn="1">
          <p15:clr>
            <a:srgbClr val="5ACBF0"/>
          </p15:clr>
        </p15:guide>
        <p15:guide id="25" orient="horz" pos="288" userDrawn="1">
          <p15:clr>
            <a:srgbClr val="C35EA4"/>
          </p15:clr>
        </p15:guide>
        <p15:guide id="26" orient="horz" pos="4128" userDrawn="1">
          <p15:clr>
            <a:srgbClr val="C35EA4"/>
          </p15:clr>
        </p15:guide>
        <p15:guide id="27" pos="288" userDrawn="1">
          <p15:clr>
            <a:srgbClr val="547EBF"/>
          </p15:clr>
        </p15:guide>
        <p15:guide id="28" pos="73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643" y="440494"/>
            <a:ext cx="11354714" cy="73934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8643" y="1866616"/>
            <a:ext cx="11354714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10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342900" marR="0" indent="-1588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8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46" userDrawn="1">
          <p15:clr>
            <a:srgbClr val="C35EA4"/>
          </p15:clr>
        </p15:guide>
        <p15:guide id="4" pos="1487" userDrawn="1">
          <p15:clr>
            <a:srgbClr val="C35EA4"/>
          </p15:clr>
        </p15:guide>
        <p15:guide id="5" pos="2557" userDrawn="1">
          <p15:clr>
            <a:srgbClr val="C35EA4"/>
          </p15:clr>
        </p15:guide>
        <p15:guide id="6" pos="2697" userDrawn="1">
          <p15:clr>
            <a:srgbClr val="C35EA4"/>
          </p15:clr>
        </p15:guide>
        <p15:guide id="7" pos="3769" userDrawn="1">
          <p15:clr>
            <a:srgbClr val="C35EA4"/>
          </p15:clr>
        </p15:guide>
        <p15:guide id="8" pos="3910" userDrawn="1">
          <p15:clr>
            <a:srgbClr val="C35EA4"/>
          </p15:clr>
        </p15:guide>
        <p15:guide id="9" pos="4979" userDrawn="1">
          <p15:clr>
            <a:srgbClr val="C35EA4"/>
          </p15:clr>
        </p15:guide>
        <p15:guide id="10" pos="5119" userDrawn="1">
          <p15:clr>
            <a:srgbClr val="C35EA4"/>
          </p15:clr>
        </p15:guide>
        <p15:guide id="11" pos="6193" userDrawn="1">
          <p15:clr>
            <a:srgbClr val="C35EA4"/>
          </p15:clr>
        </p15:guide>
        <p15:guide id="12" pos="6333" userDrawn="1">
          <p15:clr>
            <a:srgbClr val="C35EA4"/>
          </p15:clr>
        </p15:guide>
        <p15:guide id="16" pos="264" userDrawn="1">
          <p15:clr>
            <a:srgbClr val="F26B43"/>
          </p15:clr>
        </p15:guide>
        <p15:guide id="17" pos="7416" userDrawn="1">
          <p15:clr>
            <a:srgbClr val="F26B43"/>
          </p15:clr>
        </p15:guide>
        <p15:guide id="18" orient="horz" pos="743" userDrawn="1">
          <p15:clr>
            <a:srgbClr val="5ACBF0"/>
          </p15:clr>
        </p15:guide>
        <p15:guide id="19" orient="horz" pos="1345" userDrawn="1">
          <p15:clr>
            <a:srgbClr val="5ACBF0"/>
          </p15:clr>
        </p15:guide>
        <p15:guide id="20" orient="horz" pos="600" userDrawn="1">
          <p15:clr>
            <a:srgbClr val="5ACBF0"/>
          </p15:clr>
        </p15:guide>
        <p15:guide id="21" orient="horz" pos="1485" userDrawn="1">
          <p15:clr>
            <a:srgbClr val="5ACBF0"/>
          </p15:clr>
        </p15:guide>
        <p15:guide id="22" orient="horz" pos="2085" userDrawn="1">
          <p15:clr>
            <a:srgbClr val="5ACBF0"/>
          </p15:clr>
        </p15:guide>
        <p15:guide id="23" orient="horz" pos="2231" userDrawn="1">
          <p15:clr>
            <a:srgbClr val="5ACBF0"/>
          </p15:clr>
        </p15:guide>
        <p15:guide id="25" orient="horz" pos="277" userDrawn="1">
          <p15:clr>
            <a:srgbClr val="F26B43"/>
          </p15:clr>
        </p15:guide>
        <p15:guide id="26" orient="horz" pos="4046" userDrawn="1">
          <p15:clr>
            <a:srgbClr val="F26B43"/>
          </p15:clr>
        </p15:guide>
        <p15:guide id="27" orient="horz" pos="2833" userDrawn="1">
          <p15:clr>
            <a:srgbClr val="5ACBF0"/>
          </p15:clr>
        </p15:guide>
        <p15:guide id="28" orient="horz" pos="2973" userDrawn="1">
          <p15:clr>
            <a:srgbClr val="5ACBF0"/>
          </p15:clr>
        </p15:guide>
        <p15:guide id="29" orient="horz" pos="3577" userDrawn="1">
          <p15:clr>
            <a:srgbClr val="5ACBF0"/>
          </p15:clr>
        </p15:guide>
        <p15:guide id="30" orient="horz" pos="371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odata/docs/" TargetMode="External"/><Relationship Id="rId13" Type="http://schemas.openxmlformats.org/officeDocument/2006/relationships/hyperlink" Target="https://pnp.github.io/pnpjs/sp-taxonomy/docs/" TargetMode="External"/><Relationship Id="rId3" Type="http://schemas.openxmlformats.org/officeDocument/2006/relationships/hyperlink" Target="https://pnp.github.io/pnpjs/common/docs/" TargetMode="External"/><Relationship Id="rId7" Type="http://schemas.openxmlformats.org/officeDocument/2006/relationships/hyperlink" Target="https://pnp.github.io/pnpjs/nodejs/docs/" TargetMode="External"/><Relationship Id="rId12" Type="http://schemas.openxmlformats.org/officeDocument/2006/relationships/hyperlink" Target="https://pnp.github.io/pnpjs/sp-clientsvc/doc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p.github.io/pnpjs/logging/docs/" TargetMode="External"/><Relationship Id="rId11" Type="http://schemas.openxmlformats.org/officeDocument/2006/relationships/hyperlink" Target="https://pnp.github.io/pnpjs/sp-addinhelpers/docs/" TargetMode="External"/><Relationship Id="rId5" Type="http://schemas.openxmlformats.org/officeDocument/2006/relationships/hyperlink" Target="https://pnp.github.io/pnpjs/graph/docs/" TargetMode="External"/><Relationship Id="rId10" Type="http://schemas.openxmlformats.org/officeDocument/2006/relationships/hyperlink" Target="https://pnp.github.io/pnpjs/sp/docs/" TargetMode="External"/><Relationship Id="rId4" Type="http://schemas.openxmlformats.org/officeDocument/2006/relationships/hyperlink" Target="https://pnp.github.io/pnpjs/config-store/docs/" TargetMode="External"/><Relationship Id="rId9" Type="http://schemas.openxmlformats.org/officeDocument/2006/relationships/hyperlink" Target="https://pnp.github.io/pnpjs/pnpjs/docs/" TargetMode="External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ymp.info/Voitanos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plnkr.co/edit/R1T2ZzBJGFZVmwx8o581?p=preview" TargetMode="External"/><Relationship Id="rId5" Type="http://schemas.openxmlformats.org/officeDocument/2006/relationships/hyperlink" Target="https://developer.microsoft.com/en-us/office/blogs/updated-sharepoint-framework-developer-training-package-now-available-2019/" TargetMode="External"/><Relationship Id="rId4" Type="http://schemas.openxmlformats.org/officeDocument/2006/relationships/hyperlink" Target="https://docs.microsoft.com/en-us/sharepoint/dev/spfx/sharepoint-framework-overvie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pointna.com/#!/session/Anything%20you%20can%20do,%20I%20can%20do%20better...%20Embracing%20the%20SharePoint%20Framework/3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julieturnerslides" TargetMode="External"/><Relationship Id="rId13" Type="http://schemas.openxmlformats.org/officeDocument/2006/relationships/image" Target="../media/image15.png&amp;ehk=9Dal74WuoJMIu"/><Relationship Id="rId18" Type="http://schemas.openxmlformats.org/officeDocument/2006/relationships/hyperlink" Target="https://www.linkedin.com/in/markrackley" TargetMode="External"/><Relationship Id="rId3" Type="http://schemas.openxmlformats.org/officeDocument/2006/relationships/image" Target="../media/image10.jpeg"/><Relationship Id="rId21" Type="http://schemas.openxmlformats.org/officeDocument/2006/relationships/hyperlink" Target="https://github.com/mrackley" TargetMode="External"/><Relationship Id="rId7" Type="http://schemas.openxmlformats.org/officeDocument/2006/relationships/hyperlink" Target="https://twitter.com/jfj1997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markrackley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://.www.collabsummit.org/" TargetMode="External"/><Relationship Id="rId20" Type="http://schemas.openxmlformats.org/officeDocument/2006/relationships/hyperlink" Target="https://slides.com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linkedin.com/in/juliemturner" TargetMode="External"/><Relationship Id="rId11" Type="http://schemas.openxmlformats.org/officeDocument/2006/relationships/image" Target="../media/image13.PNG&amp;ehk=tDIhrwXsen1MRUmeSs3"/><Relationship Id="rId24" Type="http://schemas.openxmlformats.org/officeDocument/2006/relationships/hyperlink" Target="https://commons.wikimedia.org/wiki/File:Microsoft_logo.svg" TargetMode="External"/><Relationship Id="rId5" Type="http://schemas.openxmlformats.org/officeDocument/2006/relationships/hyperlink" Target="https://julieturner.net/" TargetMode="External"/><Relationship Id="rId15" Type="http://schemas.openxmlformats.org/officeDocument/2006/relationships/hyperlink" Target="http://www.techsplaining.net/" TargetMode="External"/><Relationship Id="rId23" Type="http://schemas.openxmlformats.org/officeDocument/2006/relationships/image" Target="../media/image18.png"/><Relationship Id="rId10" Type="http://schemas.openxmlformats.org/officeDocument/2006/relationships/image" Target="../media/image12.png&amp;ehk=QYMcx8J9y5dmWD"/><Relationship Id="rId19" Type="http://schemas.openxmlformats.org/officeDocument/2006/relationships/hyperlink" Target="https://twitter.com/mrackley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github.com/juliemturner/Public-Samples" TargetMode="External"/><Relationship Id="rId14" Type="http://schemas.openxmlformats.org/officeDocument/2006/relationships/image" Target="../media/image16.gif&amp;ehk=WkZ8Fi2nrbB0PNIoF6nfRw&amp;r=0&amp;pid=OfficeInsert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E209D-3480-4DD3-BB99-6E6012FE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985962"/>
            <a:ext cx="9124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9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Convert to </a:t>
            </a:r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Fastest way to Awesome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3713324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Get’s you into modern but allows you to reuse code</a:t>
            </a:r>
          </a:p>
          <a:p>
            <a:pPr lvl="1"/>
            <a:r>
              <a:rPr lang="en-US" dirty="0"/>
              <a:t>Use Web Part Properties instead of editing script</a:t>
            </a:r>
          </a:p>
          <a:p>
            <a:pPr lvl="1"/>
            <a:r>
              <a:rPr lang="en-US" dirty="0"/>
              <a:t>Works on Classic and Modern</a:t>
            </a:r>
          </a:p>
          <a:p>
            <a:pPr lvl="1"/>
            <a:r>
              <a:rPr lang="en-US" dirty="0"/>
              <a:t>Repeatable process to upgrade existing solutions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work needed to make REST calls to SharePoint correctly – </a:t>
            </a:r>
            <a:r>
              <a:rPr lang="en-US" dirty="0" err="1"/>
              <a:t>SPHttpClient</a:t>
            </a:r>
            <a:endParaRPr lang="en-US" dirty="0"/>
          </a:p>
          <a:p>
            <a:pPr lvl="1"/>
            <a:r>
              <a:rPr lang="en-US" dirty="0"/>
              <a:t>No good way to access the Microsoft Graph – </a:t>
            </a:r>
            <a:r>
              <a:rPr lang="en-US" dirty="0" err="1"/>
              <a:t>GraphHttpClient</a:t>
            </a:r>
            <a:endParaRPr lang="en-US" dirty="0"/>
          </a:p>
          <a:p>
            <a:pPr lvl="1"/>
            <a:r>
              <a:rPr lang="en-US" dirty="0"/>
              <a:t>Lots of room for simple errors to catch you – TypeScript</a:t>
            </a:r>
          </a:p>
          <a:p>
            <a:pPr lvl="1"/>
            <a:r>
              <a:rPr lang="en-US" dirty="0"/>
              <a:t>Not leveraging multilingual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SPFx</a:t>
            </a:r>
            <a:r>
              <a:rPr lang="en-US" dirty="0"/>
              <a:t>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4371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FBE14-F987-4B6F-8EEB-70826B1D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TypeScript?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1975B-F9CF-4DA4-9811-1FE2D838D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2244845"/>
          </a:xfrm>
        </p:spPr>
        <p:txBody>
          <a:bodyPr/>
          <a:lstStyle/>
          <a:p>
            <a:pPr defTabSz="896386"/>
            <a:r>
              <a:rPr lang="en-US" sz="2353" dirty="0">
                <a:solidFill>
                  <a:schemeClr val="tx1"/>
                </a:solidFill>
              </a:rPr>
              <a:t>Typescript is a superset of JavaScript and is “</a:t>
            </a:r>
            <a:r>
              <a:rPr lang="en-US" sz="2353" dirty="0" err="1">
                <a:solidFill>
                  <a:schemeClr val="tx1"/>
                </a:solidFill>
              </a:rPr>
              <a:t>transpiled</a:t>
            </a:r>
            <a:r>
              <a:rPr lang="en-US" sz="2353" dirty="0">
                <a:solidFill>
                  <a:schemeClr val="tx1"/>
                </a:solidFill>
              </a:rPr>
              <a:t>” into regular JavaScript.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Static type checking catches errors earlier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 err="1">
                <a:solidFill>
                  <a:schemeClr val="tx1"/>
                </a:solidFill>
              </a:rPr>
              <a:t>Intellisense</a:t>
            </a:r>
            <a:endParaRPr lang="en-US" sz="2353" dirty="0">
              <a:solidFill>
                <a:schemeClr val="tx1"/>
              </a:solidFill>
            </a:endParaRP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Use ES6 features in ES3, ES5 (or at least get compatibility checking)</a:t>
            </a:r>
          </a:p>
          <a:p>
            <a:pPr lvl="1" defTabSz="896386">
              <a:spcBef>
                <a:spcPts val="1200"/>
              </a:spcBef>
            </a:pPr>
            <a:r>
              <a:rPr lang="en-US" sz="2353" dirty="0">
                <a:solidFill>
                  <a:schemeClr val="tx1"/>
                </a:solidFill>
              </a:rPr>
              <a:t>Class structure familiar to .NET programmers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DDA8552-7573-476E-B4F7-815774FBB6D8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CF0224-77B9-4C8D-A766-3FE89495A6FB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2A84C5-2F96-4CEA-9D0B-EC1D4F24E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ABBAC0E-086D-4C2A-98BA-8BBD03CD5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032703-D17A-43B0-9AAE-6C8AB5BDE631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7505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101671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latin typeface="Consolas" panose="020B0609020204030204" pitchFamily="49" charset="0"/>
              </a:rPr>
              <a:t> *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0F3D88-0FF0-4C1D-A2E5-80990B54A6D6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9C3C05-C84A-41AC-99AB-AB9AE43C595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C68594-CC3F-4292-B5BF-D30F796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252E03-1113-44A8-BBF3-58FBB75F2C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08303E-7002-4630-9AEC-58D50C699787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026969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</a:t>
            </a:r>
            <a:r>
              <a:rPr lang="en-US" sz="240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308189" y="3429000"/>
            <a:ext cx="670811" cy="48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10648" y="3123150"/>
            <a:ext cx="1019216" cy="611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17525" y="4491542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835478" y="5520658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7151AA-FC10-4FAC-9FC3-DFA12CE1973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D7DB2-A205-4BD0-ADCD-BB00E6280B0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8FA165-798D-4BA3-906F-856900F1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21416-F24D-44C6-8EBD-7D0703DC0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1354AE-E623-481A-9224-AB2945C5C8D8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9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84958-E187-4883-A133-109B060C3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388072"/>
          </a:xfrm>
        </p:spPr>
        <p:txBody>
          <a:bodyPr/>
          <a:lstStyle/>
          <a:p>
            <a:r>
              <a:rPr lang="en-US" dirty="0"/>
              <a:t>Work for both TypeScript and JavaScript projects</a:t>
            </a:r>
          </a:p>
          <a:p>
            <a:r>
              <a:rPr lang="en-US" dirty="0"/>
              <a:t>Work seamlessly with </a:t>
            </a:r>
            <a:r>
              <a:rPr lang="en-US" dirty="0" err="1"/>
              <a:t>SPFx</a:t>
            </a:r>
            <a:r>
              <a:rPr lang="en-US" dirty="0"/>
              <a:t> projects but can also work with plain JS solutions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1F0FF-CD74-4F66-BE95-AD4AF8C5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52D4A5-2C94-4E95-99E5-7BB664E8D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9678"/>
              </p:ext>
            </p:extLst>
          </p:nvPr>
        </p:nvGraphicFramePr>
        <p:xfrm>
          <a:off x="445659" y="2130402"/>
          <a:ext cx="1144154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42">
                  <a:extLst>
                    <a:ext uri="{9D8B030D-6E8A-4147-A177-3AD203B41FA5}">
                      <a16:colId xmlns:a16="http://schemas.microsoft.com/office/drawing/2014/main" val="36198540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64357057"/>
                    </a:ext>
                  </a:extLst>
                </a:gridCol>
                <a:gridCol w="9143999">
                  <a:extLst>
                    <a:ext uri="{9D8B030D-6E8A-4147-A177-3AD203B41FA5}">
                      <a16:colId xmlns:a16="http://schemas.microsoft.com/office/drawing/2014/main" val="42577930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@</a:t>
                      </a:r>
                      <a:r>
                        <a:rPr lang="en-US" sz="1600" b="0" dirty="0" err="1">
                          <a:effectLst/>
                        </a:rPr>
                        <a:t>pnp</a:t>
                      </a:r>
                      <a:r>
                        <a:rPr lang="en-US" sz="1600" b="0" dirty="0">
                          <a:effectLst/>
                        </a:rPr>
                        <a:t>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1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rgbClr val="2196F3"/>
                          </a:solidFill>
                          <a:effectLst/>
                          <a:hlinkClick r:id="rId3"/>
                        </a:rPr>
                        <a:t>common</a:t>
                      </a:r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functionality across all pnp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5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4"/>
                        </a:rPr>
                        <a:t>config-store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way to manage configuration within your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5"/>
                        </a:rPr>
                        <a:t>graph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fluent api for working with Microsoft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66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6"/>
                        </a:rPr>
                        <a:t>logging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Light-weight, subscribable logging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7"/>
                        </a:rPr>
                        <a:t>nodejs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enabling the @pnp libraries within nodejs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8"/>
                        </a:rPr>
                        <a:t>odata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odata functionality and base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9"/>
                        </a:rPr>
                        <a:t>pnpjs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Rollup library of core functionality (mimics sp-pnp-js)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0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0"/>
                        </a:rPr>
                        <a:t>sp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6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1"/>
                        </a:rPr>
                        <a:t>sp-addinhelpers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for working within SharePoint add-ins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1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2"/>
                        </a:rPr>
                        <a:t>sp-clientsvc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library provides base classes for working with the legacy SharePoint 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29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3"/>
                        </a:rPr>
                        <a:t>sp-taxonomy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Managed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6586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502ECBF-60EE-4F58-8FFD-F05A8DE61782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BA1ED1-2040-4568-A25D-D8A6EB880BB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BA0887-0DA3-4853-BF8B-C45FA53D9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8A9D51-2E96-4FC0-8C23-4B8EE279469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29FBD-3FBE-4BB5-8515-002CBCF12B21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33969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1"/>
            <a:ext cx="11277603" cy="990600"/>
          </a:xfrm>
        </p:spPr>
        <p:txBody>
          <a:bodyPr/>
          <a:lstStyle/>
          <a:p>
            <a:r>
              <a:rPr lang="en-US" dirty="0"/>
              <a:t>Introduced support in TypeScript in version 1.7 (released 3 years ago)</a:t>
            </a:r>
          </a:p>
          <a:p>
            <a:r>
              <a:rPr lang="en-US" dirty="0"/>
              <a:t>Support for JavaScript in ES8 (ES2017)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96B738-56B7-4E7E-9700-34D615FB6871}"/>
              </a:ext>
            </a:extLst>
          </p:cNvPr>
          <p:cNvSpPr txBox="1"/>
          <p:nvPr/>
        </p:nvSpPr>
        <p:spPr>
          <a:xfrm>
            <a:off x="1218596" y="2209800"/>
            <a:ext cx="9906000" cy="35548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r>
              <a:rPr lang="en-US" dirty="0" err="1">
                <a:solidFill>
                  <a:srgbClr val="0071B9"/>
                </a:solidFill>
              </a:rPr>
              <a:t>myPromiseFunction.then</a:t>
            </a:r>
            <a:r>
              <a:rPr lang="en-US" dirty="0">
                <a:solidFill>
                  <a:srgbClr val="0071B9"/>
                </a:solidFill>
              </a:rPr>
              <a:t>(function (result){</a:t>
            </a:r>
          </a:p>
          <a:p>
            <a:r>
              <a:rPr lang="en-US" dirty="0">
                <a:solidFill>
                  <a:srgbClr val="0071B9"/>
                </a:solidFill>
              </a:rPr>
              <a:t>    ...</a:t>
            </a:r>
          </a:p>
          <a:p>
            <a:r>
              <a:rPr lang="en-US" dirty="0">
                <a:solidFill>
                  <a:srgbClr val="0071B9"/>
                </a:solidFill>
              </a:rPr>
              <a:t>},</a:t>
            </a:r>
          </a:p>
          <a:p>
            <a:r>
              <a:rPr lang="en-US" dirty="0">
                <a:solidFill>
                  <a:srgbClr val="0071B9"/>
                </a:solidFill>
              </a:rPr>
              <a:t>function(err){</a:t>
            </a:r>
          </a:p>
          <a:p>
            <a:r>
              <a:rPr lang="en-US" dirty="0">
                <a:solidFill>
                  <a:srgbClr val="0071B9"/>
                </a:solidFill>
              </a:rPr>
              <a:t>    ...</a:t>
            </a:r>
          </a:p>
          <a:p>
            <a:r>
              <a:rPr lang="en-US" dirty="0">
                <a:solidFill>
                  <a:srgbClr val="0071B9"/>
                </a:solidFill>
              </a:rPr>
              <a:t>});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try{</a:t>
            </a:r>
          </a:p>
          <a:p>
            <a:r>
              <a:rPr lang="en-US" dirty="0">
                <a:solidFill>
                  <a:srgbClr val="C00000"/>
                </a:solidFill>
              </a:rPr>
              <a:t>   let result = await </a:t>
            </a:r>
            <a:r>
              <a:rPr lang="en-US" dirty="0" err="1">
                <a:solidFill>
                  <a:srgbClr val="C00000"/>
                </a:solidFill>
              </a:rPr>
              <a:t>myPromiseFunction</a:t>
            </a:r>
            <a:r>
              <a:rPr lang="en-US" dirty="0">
                <a:solidFill>
                  <a:srgbClr val="C00000"/>
                </a:solidFill>
              </a:rPr>
              <a:t>;</a:t>
            </a:r>
          </a:p>
          <a:p>
            <a:r>
              <a:rPr lang="en-US" dirty="0">
                <a:solidFill>
                  <a:srgbClr val="C00000"/>
                </a:solidFill>
              </a:rPr>
              <a:t>}catch(err) {</a:t>
            </a:r>
          </a:p>
          <a:p>
            <a:r>
              <a:rPr lang="en-US" dirty="0">
                <a:solidFill>
                  <a:srgbClr val="C00000"/>
                </a:solidFill>
              </a:rPr>
              <a:t>   …</a:t>
            </a:r>
          </a:p>
          <a:p>
            <a:r>
              <a:rPr lang="en-US" dirty="0">
                <a:solidFill>
                  <a:srgbClr val="C00000"/>
                </a:solidFill>
              </a:rPr>
              <a:t>}</a:t>
            </a:r>
            <a:endParaRPr lang="en-US" sz="18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8454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with Typescript/</a:t>
            </a:r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done </a:t>
            </a:r>
            <a:r>
              <a:rPr lang="en-US" dirty="0" err="1"/>
              <a:t>Awesomer</a:t>
            </a:r>
            <a:r>
              <a:rPr lang="en-US" dirty="0"/>
              <a:t>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87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344266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Lots of room for simple errors to catch you</a:t>
            </a:r>
          </a:p>
          <a:p>
            <a:pPr lvl="1"/>
            <a:r>
              <a:rPr lang="en-US" dirty="0"/>
              <a:t>Get Intellisense</a:t>
            </a:r>
          </a:p>
          <a:p>
            <a:pPr lvl="1"/>
            <a:r>
              <a:rPr lang="en-US" dirty="0"/>
              <a:t>Multiple web parts on a page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SPHttpClient</a:t>
            </a:r>
            <a:r>
              <a:rPr lang="en-US" dirty="0"/>
              <a:t> to make REST calls easier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GraphHttpClient</a:t>
            </a:r>
            <a:r>
              <a:rPr lang="en-US" dirty="0"/>
              <a:t> to access the Microsoft Graph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streamline code for length and simplicity (async/await vs promises)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Learning curve for TypeScript</a:t>
            </a:r>
          </a:p>
          <a:p>
            <a:pPr lvl="1"/>
            <a:r>
              <a:rPr lang="en-US" dirty="0"/>
              <a:t>Frameworks like Angular Elements and React have big learning curve</a:t>
            </a:r>
          </a:p>
          <a:p>
            <a:pPr lvl="1"/>
            <a:r>
              <a:rPr lang="en-US" dirty="0"/>
              <a:t>Harder to find the right answers – google </a:t>
            </a:r>
            <a:r>
              <a:rPr lang="en-US" dirty="0" err="1"/>
              <a:t>fu</a:t>
            </a:r>
            <a:r>
              <a:rPr lang="en-US" dirty="0"/>
              <a:t> failure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modern tooling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06833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F151C-DAC5-4947-9F8A-D8D94E2DD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874085"/>
          </a:xfrm>
        </p:spPr>
        <p:txBody>
          <a:bodyPr/>
          <a:lstStyle/>
          <a:p>
            <a:r>
              <a:rPr lang="en-US" dirty="0"/>
              <a:t>Governance</a:t>
            </a:r>
          </a:p>
          <a:p>
            <a:r>
              <a:rPr lang="en-US" dirty="0"/>
              <a:t>Ability for Admins to create site collection app catalog to silo solutions.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8F051-7F5F-4F9F-8FE5-15DD7C4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Pros and Cons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BB0953-B73D-4968-A475-1B447E8F899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7925A2-EC7D-4C82-9CA2-51D87C724750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B433A8-B378-45B8-961C-362FB026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4B5CBE-9B6A-4CEB-8A40-3DA85B87067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F302A-F062-4C96-A7FA-E6B0A0BDB3B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6E2DA71-8D6F-403A-AB85-FFCD196DC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458558"/>
              </p:ext>
            </p:extLst>
          </p:nvPr>
        </p:nvGraphicFramePr>
        <p:xfrm>
          <a:off x="866855" y="2438400"/>
          <a:ext cx="10458289" cy="27622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61593">
                  <a:extLst>
                    <a:ext uri="{9D8B030D-6E8A-4147-A177-3AD203B41FA5}">
                      <a16:colId xmlns:a16="http://schemas.microsoft.com/office/drawing/2014/main" val="3452999027"/>
                    </a:ext>
                  </a:extLst>
                </a:gridCol>
                <a:gridCol w="2315764">
                  <a:extLst>
                    <a:ext uri="{9D8B030D-6E8A-4147-A177-3AD203B41FA5}">
                      <a16:colId xmlns:a16="http://schemas.microsoft.com/office/drawing/2014/main" val="316128056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458170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2904679930"/>
                    </a:ext>
                  </a:extLst>
                </a:gridCol>
              </a:tblGrid>
              <a:tr h="80856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Widgets in one Site Collection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 in one tenant/farm, multiple site</a:t>
                      </a:r>
                      <a:r>
                        <a:rPr lang="en-US" sz="1600" baseline="0"/>
                        <a:t> collections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Widgets used across multiple tenants/farms*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extLst>
                  <a:ext uri="{0D108BD9-81ED-4DB2-BD59-A6C34878D82A}">
                    <a16:rowId xmlns:a16="http://schemas.microsoft.com/office/drawing/2014/main" val="1793757057"/>
                  </a:ext>
                </a:extLst>
              </a:tr>
              <a:tr h="5695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site collection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1689977145"/>
                  </a:ext>
                </a:extLst>
              </a:tr>
              <a:tr h="53729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tenant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2250511089"/>
                  </a:ext>
                </a:extLst>
              </a:tr>
              <a:tr h="8085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CDN (Azure, AWS, dedicated server, other commercial CDN provider…)**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4397078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9DE388C-6C3B-4D60-95D1-A90AF3A1EE98}"/>
              </a:ext>
            </a:extLst>
          </p:cNvPr>
          <p:cNvSpPr txBox="1"/>
          <p:nvPr/>
        </p:nvSpPr>
        <p:spPr>
          <a:xfrm flipH="1">
            <a:off x="866855" y="5382748"/>
            <a:ext cx="10458290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7" indent="-171417">
              <a:buFont typeface="Wingdings" panose="05000000000000000000" pitchFamily="2" charset="2"/>
              <a:buChar char="ü"/>
            </a:pPr>
            <a:r>
              <a:rPr lang="en-US" sz="1176" dirty="0">
                <a:sym typeface="Wingdings" panose="05000000000000000000" pitchFamily="2" charset="2"/>
              </a:rPr>
              <a:t>- Good solution     O – Optional solution, potentially overkill     X – Not a viable/good choice</a:t>
            </a:r>
          </a:p>
          <a:p>
            <a:r>
              <a:rPr lang="en-US" sz="1176" dirty="0">
                <a:sym typeface="Wingdings" panose="05000000000000000000" pitchFamily="2" charset="2"/>
              </a:rPr>
              <a:t>* - Not referencing any code that would be part of a commercial solution.</a:t>
            </a:r>
          </a:p>
          <a:p>
            <a:r>
              <a:rPr lang="en-US" sz="1176" dirty="0"/>
              <a:t>** - CDNs or Content Delivery Networks allow “content” to be made highly available to end users everywhere.</a:t>
            </a:r>
          </a:p>
        </p:txBody>
      </p:sp>
    </p:spTree>
    <p:extLst>
      <p:ext uri="{BB962C8B-B14F-4D97-AF65-F5344CB8AC3E}">
        <p14:creationId xmlns:p14="http://schemas.microsoft.com/office/powerpoint/2010/main" val="258789676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9BD77-F99F-4A31-B9D6-83D531B5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23307"/>
            <a:ext cx="11277601" cy="1634294"/>
          </a:xfrm>
        </p:spPr>
        <p:txBody>
          <a:bodyPr/>
          <a:lstStyle/>
          <a:p>
            <a:r>
              <a:rPr lang="en-US" dirty="0"/>
              <a:t>Anything you can do; I can do better...</a:t>
            </a:r>
            <a:br>
              <a:rPr lang="en-US" dirty="0"/>
            </a:br>
            <a:r>
              <a:rPr lang="en-US" sz="4400" dirty="0">
                <a:latin typeface="+mn-lt"/>
              </a:rPr>
              <a:t>Embracing the SharePoint Framework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1F0AB-E67F-48A6-8F04-E194025A6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Mark Rackley – Chief Strategy Officer – PAIT Group</a:t>
            </a:r>
          </a:p>
          <a:p>
            <a:r>
              <a:rPr lang="en-US" dirty="0"/>
              <a:t>Julie Turner – Partner – Sympraxis Consulting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C83B4-8730-433B-9734-5D28EB4B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1" y="5974780"/>
            <a:ext cx="1828800" cy="5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4" b="10712"/>
          <a:stretch/>
        </p:blipFill>
        <p:spPr>
          <a:xfrm>
            <a:off x="0" y="-96969"/>
            <a:ext cx="16011625" cy="73321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 flipH="1">
            <a:off x="0" y="-96969"/>
            <a:ext cx="12192000" cy="7332169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44813"/>
            <a:ext cx="4960938" cy="830262"/>
          </a:xfrm>
        </p:spPr>
        <p:txBody>
          <a:bodyPr/>
          <a:lstStyle/>
          <a:p>
            <a:r>
              <a:rPr lang="en-US" sz="5996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CA7CE-5329-468C-B337-F57E1886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0">
        <p:fade/>
      </p:transition>
    </mc:Choice>
    <mc:Fallback xmlns="">
      <p:transition spd="med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3.7037E-7 L -0.31289 -3.7037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08" t="13334" r="20048" b="14619"/>
          <a:stretch/>
        </p:blipFill>
        <p:spPr>
          <a:xfrm>
            <a:off x="1" y="-96969"/>
            <a:ext cx="12192000" cy="6954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082D5-C4BE-446D-8868-85A40B2732A0}"/>
              </a:ext>
            </a:extLst>
          </p:cNvPr>
          <p:cNvSpPr/>
          <p:nvPr/>
        </p:nvSpPr>
        <p:spPr bwMode="auto">
          <a:xfrm flipH="1">
            <a:off x="0" y="-96969"/>
            <a:ext cx="12192000" cy="695496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88938"/>
            <a:ext cx="3581400" cy="665162"/>
          </a:xfrm>
        </p:spPr>
        <p:txBody>
          <a:bodyPr/>
          <a:lstStyle/>
          <a:p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E9EF08-C12F-45DA-8D05-EE654F6ECD01}"/>
              </a:ext>
            </a:extLst>
          </p:cNvPr>
          <p:cNvSpPr txBox="1">
            <a:spLocks/>
          </p:cNvSpPr>
          <p:nvPr/>
        </p:nvSpPr>
        <p:spPr>
          <a:xfrm>
            <a:off x="8382000" y="388780"/>
            <a:ext cx="3352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7B5250-19FD-415F-8B58-E43DCB8B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232599"/>
              </p:ext>
            </p:extLst>
          </p:nvPr>
        </p:nvGraphicFramePr>
        <p:xfrm>
          <a:off x="457200" y="2389865"/>
          <a:ext cx="11277600" cy="377952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15670815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777635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3"/>
                        </a:rPr>
                        <a:t>https://symp.info/Voitanos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Voitanos</a:t>
                      </a:r>
                      <a:r>
                        <a:rPr lang="en-US" sz="1600" dirty="0"/>
                        <a:t> – Free Getting Started Course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462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4"/>
                        </a:rPr>
                        <a:t>https://docs.microsoft.com/en-us/sharepoint/dev/spfx/sharepoint-framework-overview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SharePoint Framework overview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0603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5"/>
                        </a:rPr>
                        <a:t>https://developer.microsoft.com/en-us/office/blogs/updated-sharepoint-framework-developer-training-package-now-available-2019/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SharePoint Framework Developer Training Package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88960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hlinkClick r:id="rId6"/>
                        </a:rPr>
                        <a:t>http://plnkr.co/edit/R1T2ZzBJGFZVmwx8o581?p=preview</a:t>
                      </a:r>
                      <a:endParaRPr lang="en-US" sz="1600" dirty="0"/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/>
                        <a:t>Async/Await</a:t>
                      </a:r>
                      <a:endParaRPr lang="en-US" sz="1600" kern="0" dirty="0">
                        <a:gradFill>
                          <a:gsLst>
                            <a:gs pos="45161">
                              <a:srgbClr val="1A1A1A"/>
                            </a:gs>
                            <a:gs pos="36000">
                              <a:srgbClr val="1A1A1A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5528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@</a:t>
                      </a:r>
                      <a:r>
                        <a:rPr lang="en-US" sz="1600" dirty="0" err="1"/>
                        <a:t>mrackley</a:t>
                      </a:r>
                      <a:r>
                        <a:rPr lang="en-US" sz="1600" dirty="0"/>
                        <a:t> #SPC19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Follow Mark and share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91826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@jfj1997 #SPC19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Follow Julie and share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874398776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A145E5-CDBB-4FBE-8A95-816D2991A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F97E1-3FDE-4EC1-A279-1A794C8F5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63226"/>
            <a:ext cx="11276900" cy="3607141"/>
          </a:xfrm>
        </p:spPr>
        <p:txBody>
          <a:bodyPr/>
          <a:lstStyle/>
          <a:p>
            <a:r>
              <a:rPr lang="en-US" sz="2400" dirty="0">
                <a:latin typeface="+mj-lt"/>
                <a:cs typeface="Segoe UI Semibold" panose="020B0702040204020203" pitchFamily="34" charset="0"/>
              </a:rPr>
              <a:t>Anything you can do; I can do better... Embracing the SharePoint Framework</a:t>
            </a:r>
            <a:br>
              <a:rPr lang="en-US" sz="2400" dirty="0">
                <a:latin typeface="+mj-lt"/>
                <a:cs typeface="Segoe UI Semibold" panose="020B0702040204020203" pitchFamily="34" charset="0"/>
              </a:rPr>
            </a:br>
            <a:r>
              <a:rPr lang="en-US" sz="1600" dirty="0"/>
              <a:t>Development in SharePoint should be done with the SharePoint Framework, but is it worth it? TypeScript &amp; React are complicated to learn. We've been doing great for years with just JavaScript, why stop now? Join this lively demo packed session &amp; watch Mark Rackley go head-to-head with Julie Turner as Julie tries to convince Mark to embrace the SharePoint Framework. Attendees will learn:</a:t>
            </a:r>
          </a:p>
          <a:p>
            <a:r>
              <a:rPr lang="en-US" sz="1600" dirty="0"/>
              <a:t>-What's Possible with the </a:t>
            </a:r>
            <a:r>
              <a:rPr lang="en-US" sz="1600" dirty="0" err="1"/>
              <a:t>SPFx</a:t>
            </a:r>
            <a:endParaRPr lang="en-US" sz="1600" dirty="0"/>
          </a:p>
          <a:p>
            <a:r>
              <a:rPr lang="en-US" sz="1600" dirty="0"/>
              <a:t>-The real benefits of the </a:t>
            </a:r>
            <a:r>
              <a:rPr lang="en-US" sz="1600" dirty="0" err="1"/>
              <a:t>SPFx,TypeScript</a:t>
            </a:r>
            <a:r>
              <a:rPr lang="en-US" sz="1600" dirty="0"/>
              <a:t>, &amp; React</a:t>
            </a:r>
          </a:p>
          <a:p>
            <a:r>
              <a:rPr lang="en-US" sz="1600" dirty="0"/>
              <a:t>-How to transition to the </a:t>
            </a:r>
            <a:r>
              <a:rPr lang="en-US" sz="1600" dirty="0" err="1"/>
              <a:t>SPFx</a:t>
            </a:r>
            <a:endParaRPr lang="en-US" sz="2000" dirty="0"/>
          </a:p>
          <a:p>
            <a:r>
              <a:rPr lang="en-US" sz="2000" dirty="0">
                <a:latin typeface="+mj-lt"/>
              </a:rPr>
              <a:t>SharePoint Conference 2019</a:t>
            </a:r>
            <a:br>
              <a:rPr lang="en-US" sz="2000" dirty="0">
                <a:latin typeface="+mj-lt"/>
              </a:rPr>
            </a:br>
            <a:r>
              <a:rPr lang="en-US" sz="1200" dirty="0">
                <a:hlinkClick r:id="rId2"/>
              </a:rPr>
              <a:t>https://sharepointna.com/#!/session/Anything%20you%20can%20do,%20I%20can%20do%20better...%20Embracing%20the%20SharePoint%20Framework/3783 </a:t>
            </a:r>
            <a:br>
              <a:rPr lang="en-US" sz="1200" dirty="0"/>
            </a:br>
            <a:r>
              <a:rPr lang="en-US" sz="1200" dirty="0"/>
              <a:t>5/22/2019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11:30am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318</a:t>
            </a:r>
          </a:p>
          <a:p>
            <a:pPr>
              <a:spcBef>
                <a:spcPts val="0"/>
              </a:spcBef>
            </a:pP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Mark </a:t>
            </a:r>
            <a:r>
              <a:rPr lang="en-US" sz="1200" dirty="0" err="1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Rackely</a:t>
            </a: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, Julie Turner</a:t>
            </a:r>
            <a:endParaRPr lang="en-US" sz="12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0BB34-D338-4815-95F4-C58D4949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2B3BE-58DF-4F17-BF2D-2EDA06204B60}"/>
              </a:ext>
            </a:extLst>
          </p:cNvPr>
          <p:cNvSpPr/>
          <p:nvPr/>
        </p:nvSpPr>
        <p:spPr bwMode="auto">
          <a:xfrm>
            <a:off x="7543800" y="457200"/>
            <a:ext cx="4191000" cy="424732"/>
          </a:xfrm>
          <a:prstGeom prst="rect">
            <a:avLst/>
          </a:prstGeom>
          <a:solidFill>
            <a:srgbClr val="FFFF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Session information [hidden slide]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Populate your session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19387454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28C1C0-874D-44E9-B672-F9C518F0578C}"/>
              </a:ext>
            </a:extLst>
          </p:cNvPr>
          <p:cNvGrpSpPr/>
          <p:nvPr/>
        </p:nvGrpSpPr>
        <p:grpSpPr>
          <a:xfrm>
            <a:off x="9740193" y="889130"/>
            <a:ext cx="1865907" cy="2333162"/>
            <a:chOff x="9935504" y="906462"/>
            <a:chExt cx="1903322" cy="23799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504" y="906462"/>
              <a:ext cx="1903322" cy="2379947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5493" y="2802278"/>
              <a:ext cx="453333" cy="45333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324593" y="2159537"/>
            <a:ext cx="7050697" cy="4425626"/>
            <a:chOff x="6586407" y="2742567"/>
            <a:chExt cx="7091236" cy="4419771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6875303" y="2742567"/>
              <a:ext cx="6802340" cy="4419771"/>
            </a:xfrm>
            <a:prstGeom prst="rect">
              <a:avLst/>
            </a:prstGeom>
          </p:spPr>
          <p:txBody>
            <a:bodyPr vert="horz" lIns="0" tIns="44821" rIns="0" bIns="44821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3529" dirty="0">
                  <a:solidFill>
                    <a:srgbClr val="17468F"/>
                  </a:solidFill>
                  <a:latin typeface="Segoe UI"/>
                </a:rPr>
                <a:t>Julie Turner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i="1" dirty="0">
                  <a:solidFill>
                    <a:srgbClr val="0071B9"/>
                  </a:solidFill>
                  <a:latin typeface="Segoe UI"/>
                </a:rPr>
                <a:t>Sympraxis Consulting/Partner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Professional developer since 1995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Working with SharePoint since 2007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Microsoft MVP, Office Servers and Services since 2017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5"/>
                </a:rPr>
                <a:t>https://julieturner.net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6"/>
                </a:rPr>
                <a:t>https://www.linkedin.com/in/juliemturner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​ 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7"/>
                </a:rPr>
                <a:t>@jfj1997</a:t>
              </a:r>
              <a:endPara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8"/>
                </a:rPr>
                <a:t>http://bit.ly/julieturnerslides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9"/>
                </a:rPr>
                <a:t>https://github.com/juliemturner/Public-Samples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   </a:t>
              </a:r>
              <a:endPara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0072" y="5565838"/>
              <a:ext cx="194613" cy="19461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9218" y="5997443"/>
              <a:ext cx="197207" cy="1601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0082" y="5163849"/>
              <a:ext cx="197207" cy="1972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2876" y="6415735"/>
              <a:ext cx="197207" cy="1939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86407" y="6792240"/>
              <a:ext cx="197207" cy="197206"/>
            </a:xfrm>
            <a:prstGeom prst="rect">
              <a:avLst/>
            </a:prstGeom>
          </p:spPr>
        </p:pic>
      </p:grp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160309A-C896-45FE-9FB9-B8779E0379E8}"/>
              </a:ext>
            </a:extLst>
          </p:cNvPr>
          <p:cNvSpPr txBox="1">
            <a:spLocks/>
          </p:cNvSpPr>
          <p:nvPr/>
        </p:nvSpPr>
        <p:spPr>
          <a:xfrm>
            <a:off x="1165663" y="2176857"/>
            <a:ext cx="5005039" cy="4426098"/>
          </a:xfrm>
          <a:prstGeom prst="rect">
            <a:avLst/>
          </a:prstGeom>
        </p:spPr>
        <p:txBody>
          <a:bodyPr vert="horz" lIns="0" tIns="44821" rIns="0" bIns="44821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3529" dirty="0">
                <a:solidFill>
                  <a:srgbClr val="17468F"/>
                </a:solidFill>
                <a:latin typeface="Segoe UI"/>
              </a:rPr>
              <a:t>Mark Rackley</a:t>
            </a:r>
          </a:p>
          <a:p>
            <a:pPr lvl="0" algn="r">
              <a:buClr>
                <a:srgbClr val="D2D37C"/>
              </a:buClr>
              <a:defRPr/>
            </a:pPr>
            <a:r>
              <a:rPr lang="en-US" sz="1372" i="1">
                <a:solidFill>
                  <a:srgbClr val="0071B9"/>
                </a:solidFill>
              </a:rPr>
              <a:t>PAIT </a:t>
            </a:r>
            <a:r>
              <a:rPr lang="en-US" sz="1372" i="1" dirty="0">
                <a:solidFill>
                  <a:srgbClr val="0071B9"/>
                </a:solidFill>
              </a:rPr>
              <a:t>Group/Chief Strategy Officer </a:t>
            </a:r>
            <a:endParaRPr lang="en-US" sz="1372" i="1" dirty="0">
              <a:solidFill>
                <a:srgbClr val="0071B9"/>
              </a:solidFill>
              <a:latin typeface="Segoe UI"/>
            </a:endParaRPr>
          </a:p>
          <a:p>
            <a:pPr marL="89639" indent="-89639" algn="r" defTabSz="896386">
              <a:spcBef>
                <a:spcPts val="2353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Blogger, Writer, Speaker, Podcaster, Developer, Office 365 MVP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  <a:hlinkClick r:id="rId15"/>
              </a:rPr>
              <a:t>http://www.techsplaining.net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</a:rPr>
              <a:t> 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6"/>
              </a:rPr>
              <a:t>http://.www.collabsummit.org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 </a:t>
            </a:r>
          </a:p>
          <a:p>
            <a:pPr algn="r">
              <a:spcBef>
                <a:spcPts val="2353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7"/>
              </a:rPr>
              <a:t>http://www.markrackley.net/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8"/>
              </a:rPr>
              <a:t>https://www.linkedin.com/in/markrackley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​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9"/>
              </a:rPr>
              <a:t>@mrackley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algn="r"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hlinkClick r:id="rId20"/>
              </a:rPr>
              <a:t>https://slideshare.net/mrackley</a:t>
            </a: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21"/>
              </a:rPr>
              <a:t>https://github.com/mrackley</a:t>
            </a:r>
            <a:endParaRPr lang="en-US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AD4DBFE-0408-4003-93E2-03597BD264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207" r="14374"/>
          <a:stretch>
            <a:fillRect/>
          </a:stretch>
        </p:blipFill>
        <p:spPr>
          <a:xfrm>
            <a:off x="568048" y="915374"/>
            <a:ext cx="2003274" cy="230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200035FE-31E2-44CB-8F83-564E0D2EEE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153962" y="2746628"/>
            <a:ext cx="445472" cy="4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B41164-FD04-4F7C-B240-E5B467CC0A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/>
          </a:blip>
          <a:srcRect r="9997" b="-2"/>
          <a:stretch/>
        </p:blipFill>
        <p:spPr>
          <a:xfrm>
            <a:off x="7440639" y="1863"/>
            <a:ext cx="4751363" cy="6856138"/>
          </a:xfrm>
          <a:prstGeom prst="rect">
            <a:avLst/>
          </a:prstGeo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463FA38D-97D5-4D43-82F3-1E8631F2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 dirty="0"/>
              <a:t>WHY?!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EE1E6FE-23AC-4390-BA13-79574CF1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411189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Open and honest discussion about the pro’s and con’s of moving to the SharePoint Framework.</a:t>
            </a:r>
          </a:p>
          <a:p>
            <a:pPr>
              <a:spcBef>
                <a:spcPts val="2400"/>
              </a:spcBef>
            </a:pPr>
            <a:r>
              <a:rPr lang="en-US" dirty="0"/>
              <a:t>Classic development methods</a:t>
            </a:r>
          </a:p>
          <a:p>
            <a:pPr>
              <a:spcBef>
                <a:spcPts val="2400"/>
              </a:spcBef>
            </a:pPr>
            <a:r>
              <a:rPr lang="en-US" dirty="0"/>
              <a:t>Getting started with </a:t>
            </a:r>
            <a:r>
              <a:rPr lang="en-US" dirty="0" err="1"/>
              <a:t>SPFx</a:t>
            </a:r>
            <a:r>
              <a:rPr lang="en-US" dirty="0"/>
              <a:t>, using JavaScript</a:t>
            </a:r>
          </a:p>
          <a:p>
            <a:pPr>
              <a:spcBef>
                <a:spcPts val="2400"/>
              </a:spcBef>
            </a:pPr>
            <a:r>
              <a:rPr lang="en-US" dirty="0"/>
              <a:t>Moving further, using TypeScript, fluent libraries, and frameworks</a:t>
            </a:r>
          </a:p>
          <a:p>
            <a:pPr>
              <a:spcBef>
                <a:spcPts val="2400"/>
              </a:spcBef>
            </a:pPr>
            <a:r>
              <a:rPr lang="en-US" dirty="0"/>
              <a:t>Deployment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014559-784A-4646-8F31-BF195EC42040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6698A5-0D0B-484E-95EC-1558FD15EDFE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76001-8D5D-41B7-A4C4-723AABDC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CFBD2D-E591-4913-BAAB-72697F96ED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7B2F3-C6DB-475C-B913-842092C7059E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323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678204"/>
          </a:xfrm>
        </p:spPr>
        <p:txBody>
          <a:bodyPr/>
          <a:lstStyle/>
          <a:p>
            <a:r>
              <a:rPr lang="en-US" dirty="0"/>
              <a:t>Content Editor (CEWP) or Script Editor (SEWP) Web Parts</a:t>
            </a:r>
          </a:p>
          <a:p>
            <a:endParaRPr lang="en-US" dirty="0"/>
          </a:p>
          <a:p>
            <a:r>
              <a:rPr lang="en-US" dirty="0"/>
              <a:t>Files stored in a document library or CDN</a:t>
            </a:r>
          </a:p>
          <a:p>
            <a:r>
              <a:rPr lang="en-US" dirty="0"/>
              <a:t>Can easily edit scripts in SPO Text Editor of VS Code</a:t>
            </a:r>
          </a:p>
          <a:p>
            <a:r>
              <a:rPr lang="en-US" dirty="0"/>
              <a:t>Create applications or manipulate the DOM</a:t>
            </a:r>
          </a:p>
          <a:p>
            <a:r>
              <a:rPr lang="en-US" dirty="0"/>
              <a:t>Use Rest, CSOM, or </a:t>
            </a:r>
            <a:r>
              <a:rPr lang="en-US" dirty="0" err="1"/>
              <a:t>SPServices</a:t>
            </a:r>
            <a:r>
              <a:rPr lang="en-US" dirty="0"/>
              <a:t> to interact with SharePoint sites, lists, libraries, and users</a:t>
            </a:r>
          </a:p>
          <a:p>
            <a:r>
              <a:rPr lang="en-US" dirty="0"/>
              <a:t>Works the same in SharePoint 2007, 2010, 2013, 2016, 2019, and SPO (classic mode)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94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Classic CEWP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Because we’ve been doing it since 2007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028795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Extremely fast and easy to create a solution</a:t>
            </a:r>
          </a:p>
          <a:p>
            <a:pPr lvl="1"/>
            <a:r>
              <a:rPr lang="en-US" dirty="0"/>
              <a:t>Any user who can edit a page and has rights can create a solution</a:t>
            </a:r>
          </a:p>
          <a:p>
            <a:pPr lvl="1"/>
            <a:r>
              <a:rPr lang="en-US" dirty="0"/>
              <a:t>Extremely low skill threshold</a:t>
            </a:r>
          </a:p>
          <a:p>
            <a:pPr lvl="1"/>
            <a:r>
              <a:rPr lang="en-US" dirty="0"/>
              <a:t>Tons of free JavaScript and jQuery libraries to leverage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Any user with edit rights can mess with the source code</a:t>
            </a:r>
          </a:p>
          <a:p>
            <a:pPr lvl="1"/>
            <a:r>
              <a:rPr lang="en-US" dirty="0"/>
              <a:t>Management and deployment story for code is weak (not enterprise ready)</a:t>
            </a:r>
          </a:p>
          <a:p>
            <a:pPr lvl="1"/>
            <a:r>
              <a:rPr lang="en-US" dirty="0"/>
              <a:t>Web Part property editing experience</a:t>
            </a:r>
          </a:p>
          <a:p>
            <a:pPr lvl="1"/>
            <a:r>
              <a:rPr lang="en-US" dirty="0"/>
              <a:t>Cannot deploy to modern pages</a:t>
            </a:r>
          </a:p>
          <a:p>
            <a:pPr lvl="1"/>
            <a:r>
              <a:rPr lang="en-US" dirty="0"/>
              <a:t>Teams deployment</a:t>
            </a:r>
          </a:p>
          <a:p>
            <a:pPr lvl="1"/>
            <a:r>
              <a:rPr lang="en-US" dirty="0"/>
              <a:t>Isolated web parts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61743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5192191"/>
          </a:xfrm>
        </p:spPr>
        <p:txBody>
          <a:bodyPr/>
          <a:lstStyle/>
          <a:p>
            <a:r>
              <a:rPr lang="en-US" dirty="0"/>
              <a:t>Open source, but 100% Microsoft backed “framework”.</a:t>
            </a:r>
          </a:p>
          <a:p>
            <a:r>
              <a:rPr lang="en-US" dirty="0"/>
              <a:t>Used by 1</a:t>
            </a:r>
            <a:r>
              <a:rPr lang="en-US" baseline="30000" dirty="0"/>
              <a:t>st</a:t>
            </a:r>
            <a:r>
              <a:rPr lang="en-US" dirty="0"/>
              <a:t> party to build modern experiences.</a:t>
            </a:r>
          </a:p>
          <a:p>
            <a:r>
              <a:rPr lang="en-US" dirty="0"/>
              <a:t>Framework independent*</a:t>
            </a:r>
          </a:p>
          <a:p>
            <a:r>
              <a:rPr lang="en-US" dirty="0"/>
              <a:t>IDE independent</a:t>
            </a:r>
          </a:p>
          <a:p>
            <a:r>
              <a:rPr lang="en-US" dirty="0"/>
              <a:t>Provides development framework that allows you to bundle and deploy your code and then centrally manage it</a:t>
            </a:r>
          </a:p>
          <a:p>
            <a:r>
              <a:rPr lang="en-US" dirty="0"/>
              <a:t>Utilizes modern web development tooling (Node/NPM, Gulp, TypeScript, Webpack, </a:t>
            </a:r>
            <a:r>
              <a:rPr lang="en-US" dirty="0" err="1"/>
              <a:t>Yoman</a:t>
            </a:r>
            <a:r>
              <a:rPr lang="en-US" dirty="0"/>
              <a:t>)</a:t>
            </a:r>
          </a:p>
          <a:p>
            <a:r>
              <a:rPr lang="en-US" dirty="0"/>
              <a:t>Works on Classic and Modern</a:t>
            </a:r>
          </a:p>
          <a:p>
            <a:r>
              <a:rPr lang="en-US" dirty="0"/>
              <a:t>Work on SharePoint Mobile Application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04667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OYS 2019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77266086-8133-486C-99F4-55457BEB0969}"/>
    </a:ext>
  </a:extLst>
</a:theme>
</file>

<file path=ppt/theme/theme2.xml><?xml version="1.0" encoding="utf-8"?>
<a:theme xmlns:a="http://schemas.openxmlformats.org/drawingml/2006/main" name="Microsoft 365 PPT Template - 2018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46304" tIns="146304" rIns="146304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600" dirty="0" err="1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46304" tIns="146304" rIns="146304" bIns="146304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40AD06AD-B21F-490B-B745-796A7F5A7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88DB75E3B554F9610F55A7554EF56" ma:contentTypeVersion="12" ma:contentTypeDescription="Create a new document." ma:contentTypeScope="" ma:versionID="c6ab1e93a4990a6ce287f41791d13929">
  <xsd:schema xmlns:xsd="http://www.w3.org/2001/XMLSchema" xmlns:xs="http://www.w3.org/2001/XMLSchema" xmlns:p="http://schemas.microsoft.com/office/2006/metadata/properties" xmlns:ns2="4f9085f5-062c-4f26-b86e-c2d3d92846fe" xmlns:ns3="cdf28a4e-bfde-4e1e-baae-62d4687ad87c" targetNamespace="http://schemas.microsoft.com/office/2006/metadata/properties" ma:root="true" ma:fieldsID="a208d56fb665e0873852db5718e210e0" ns2:_="" ns3:_="">
    <xsd:import namespace="4f9085f5-062c-4f26-b86e-c2d3d92846fe"/>
    <xsd:import namespace="cdf28a4e-bfde-4e1e-baae-62d4687ad8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085f5-062c-4f26-b86e-c2d3d9284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28a4e-bfde-4e1e-baae-62d4687ad8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f28a4e-bfde-4e1e-baae-62d4687ad87c">
      <UserInfo>
        <DisplayName>Kathrine Hammervold</DisplayName>
        <AccountId>927</AccountId>
        <AccountType/>
      </UserInfo>
    </SharedWithUsers>
    <MediaServiceKeyPoints xmlns="4f9085f5-062c-4f26-b86e-c2d3d92846f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FABA6-61CE-4ABC-BF29-14F9239FA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085f5-062c-4f26-b86e-c2d3d92846fe"/>
    <ds:schemaRef ds:uri="cdf28a4e-bfde-4e1e-baae-62d4687ad8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cdf28a4e-bfde-4e1e-baae-62d4687ad87c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4f9085f5-062c-4f26-b86e-c2d3d92846f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1700</Words>
  <Application>Microsoft Office PowerPoint</Application>
  <PresentationFormat>Widescreen</PresentationFormat>
  <Paragraphs>279</Paragraphs>
  <Slides>21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SOYS 2019</vt:lpstr>
      <vt:lpstr>Microsoft 365 PPT Template - 2018</vt:lpstr>
      <vt:lpstr>PowerPoint Presentation</vt:lpstr>
      <vt:lpstr>Anything you can do; I can do better... Embracing the SharePoint Framework</vt:lpstr>
      <vt:lpstr>Session code</vt:lpstr>
      <vt:lpstr>PowerPoint Presentation</vt:lpstr>
      <vt:lpstr>WHY?!</vt:lpstr>
      <vt:lpstr>Classic SharePoint – Overview</vt:lpstr>
      <vt:lpstr>Classic CEWP</vt:lpstr>
      <vt:lpstr>Classic SharePoint – Pros and Cons</vt:lpstr>
      <vt:lpstr>SharePoint Framework – Overview</vt:lpstr>
      <vt:lpstr>Convert to SPFx</vt:lpstr>
      <vt:lpstr>JavaScript SPFx – Pros and Cons</vt:lpstr>
      <vt:lpstr>What is TypeScript?</vt:lpstr>
      <vt:lpstr>How many mistakes can you find?</vt:lpstr>
      <vt:lpstr>How many mistakes can you find?</vt:lpstr>
      <vt:lpstr>PnPJS</vt:lpstr>
      <vt:lpstr>Async/Await</vt:lpstr>
      <vt:lpstr>SPFx with Typescript/PnPJS</vt:lpstr>
      <vt:lpstr>SharePoint Framework modern tooling – Pros and Cons</vt:lpstr>
      <vt:lpstr>Deployment – Pros and Cons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Turner</dc:creator>
  <cp:lastModifiedBy>Julie Turner</cp:lastModifiedBy>
  <cp:revision>31</cp:revision>
  <dcterms:created xsi:type="dcterms:W3CDTF">2019-05-13T15:28:55Z</dcterms:created>
  <dcterms:modified xsi:type="dcterms:W3CDTF">2019-05-22T19:52:06Z</dcterms:modified>
</cp:coreProperties>
</file>